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0"/>
  </p:notesMasterIdLst>
  <p:sldIdLst>
    <p:sldId id="257" r:id="rId5"/>
    <p:sldId id="258" r:id="rId6"/>
    <p:sldId id="260" r:id="rId7"/>
    <p:sldId id="272" r:id="rId8"/>
    <p:sldId id="274" r:id="rId9"/>
    <p:sldId id="261" r:id="rId10"/>
    <p:sldId id="273" r:id="rId11"/>
    <p:sldId id="275" r:id="rId12"/>
    <p:sldId id="276" r:id="rId13"/>
    <p:sldId id="277" r:id="rId14"/>
    <p:sldId id="268" r:id="rId15"/>
    <p:sldId id="278" r:id="rId16"/>
    <p:sldId id="279" r:id="rId17"/>
    <p:sldId id="280"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196C724F-4F68-4753-A336-A07FB83A3547}">
          <p14:sldIdLst>
            <p14:sldId id="257"/>
          </p14:sldIdLst>
        </p14:section>
        <p14:section name="Elicit Questions/Discussion" id="{45464706-DD02-42D5-961F-BCB57B583284}">
          <p14:sldIdLst>
            <p14:sldId id="258"/>
          </p14:sldIdLst>
        </p14:section>
        <p14:section name="Develop Section" id="{2E4F2B7B-DD40-4029-96B8-4BC08B89205D}">
          <p14:sldIdLst>
            <p14:sldId id="260"/>
            <p14:sldId id="272"/>
            <p14:sldId id="274"/>
          </p14:sldIdLst>
        </p14:section>
        <p14:section name="Develop Activity" id="{D80207AE-FB81-4257-BFD0-758F5288D711}">
          <p14:sldIdLst>
            <p14:sldId id="261"/>
          </p14:sldIdLst>
        </p14:section>
        <p14:section name="Develop - Continued" id="{1151714F-F0D2-4BB2-A5A3-8B12C9A024D0}">
          <p14:sldIdLst>
            <p14:sldId id="273"/>
            <p14:sldId id="275"/>
            <p14:sldId id="276"/>
            <p14:sldId id="277"/>
          </p14:sldIdLst>
        </p14:section>
        <p14:section name="Deploy Activity" id="{B2B90089-2FB9-48B9-8C84-829558CCED08}">
          <p14:sldIdLst>
            <p14:sldId id="268"/>
            <p14:sldId id="278"/>
            <p14:sldId id="279"/>
            <p14:sldId id="280"/>
          </p14:sldIdLst>
        </p14:section>
        <p14:section name="Refine Discussion Section" id="{D88FEA53-DBB6-4986-9DBF-F1AB83464AE3}">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23"/>
    <a:srgbClr val="005496"/>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27" autoAdjust="0"/>
    <p:restoredTop sz="94684"/>
  </p:normalViewPr>
  <p:slideViewPr>
    <p:cSldViewPr snapToGrid="0">
      <p:cViewPr varScale="1">
        <p:scale>
          <a:sx n="53" d="100"/>
          <a:sy n="53" d="100"/>
        </p:scale>
        <p:origin x="192"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38CF6-F2BC-1544-82AD-9F297E13FD45}"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75258-BA04-B04B-8D72-47A115156883}" type="slidenum">
              <a:rPr lang="en-US" smtClean="0"/>
              <a:t>‹#›</a:t>
            </a:fld>
            <a:endParaRPr lang="en-US"/>
          </a:p>
        </p:txBody>
      </p:sp>
    </p:spTree>
    <p:extLst>
      <p:ext uri="{BB962C8B-B14F-4D97-AF65-F5344CB8AC3E}">
        <p14:creationId xmlns:p14="http://schemas.microsoft.com/office/powerpoint/2010/main" val="350389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96739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45927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0370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7042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85578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0214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99373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5725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233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3066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646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4084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8860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5202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6877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t>6/22/24</a:t>
            </a:fld>
            <a:endParaRPr lang="en-US"/>
          </a:p>
        </p:txBody>
      </p:sp>
    </p:spTree>
    <p:extLst>
      <p:ext uri="{BB962C8B-B14F-4D97-AF65-F5344CB8AC3E}">
        <p14:creationId xmlns:p14="http://schemas.microsoft.com/office/powerpoint/2010/main" val="38754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6CE7D5-CF57-46EF-B807-FDD0502418D4}" type="datetimeFigureOut">
              <a:rPr lang="en-US" smtClean="0"/>
              <a:t>6/22/24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427408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0050" y="437093"/>
            <a:ext cx="9144000" cy="2387600"/>
          </a:xfrm>
        </p:spPr>
        <p:txBody>
          <a:bodyPr>
            <a:normAutofit/>
          </a:bodyPr>
          <a:lstStyle/>
          <a:p>
            <a:r>
              <a:rPr lang="en-US" b="1" dirty="0">
                <a:solidFill>
                  <a:srgbClr val="005496"/>
                </a:solidFill>
                <a:latin typeface="Trebuchet MS"/>
                <a:ea typeface="Trebuchet MS"/>
                <a:cs typeface="Trebuchet MS"/>
                <a:sym typeface="Trebuchet MS"/>
              </a:rPr>
              <a:t>AI Section 6: </a:t>
            </a:r>
            <a:r>
              <a:rPr lang="en-US" b="1" dirty="0">
                <a:solidFill>
                  <a:srgbClr val="005496"/>
                </a:solidFill>
                <a:latin typeface="+mn-lt"/>
              </a:rPr>
              <a:t>Ethics in AI - Part I: Responsibility in AI </a:t>
            </a:r>
          </a:p>
        </p:txBody>
      </p:sp>
      <p:pic>
        <p:nvPicPr>
          <p:cNvPr id="4" name="Picture 3">
            <a:extLst>
              <a:ext uri="{FF2B5EF4-FFF2-40B4-BE49-F238E27FC236}">
                <a16:creationId xmlns:a16="http://schemas.microsoft.com/office/drawing/2014/main" id="{C331D345-7CDC-D62A-AD14-5DF439BF8C01}"/>
              </a:ext>
            </a:extLst>
          </p:cNvPr>
          <p:cNvPicPr>
            <a:picLocks noChangeAspect="1"/>
          </p:cNvPicPr>
          <p:nvPr/>
        </p:nvPicPr>
        <p:blipFill>
          <a:blip r:embed="rId2"/>
          <a:stretch>
            <a:fillRect/>
          </a:stretch>
        </p:blipFill>
        <p:spPr>
          <a:xfrm>
            <a:off x="783693" y="4201752"/>
            <a:ext cx="5014390" cy="2219155"/>
          </a:xfrm>
          <a:prstGeom prst="rect">
            <a:avLst/>
          </a:prstGeom>
        </p:spPr>
      </p:pic>
      <p:pic>
        <p:nvPicPr>
          <p:cNvPr id="5" name="Picture 4">
            <a:extLst>
              <a:ext uri="{FF2B5EF4-FFF2-40B4-BE49-F238E27FC236}">
                <a16:creationId xmlns:a16="http://schemas.microsoft.com/office/drawing/2014/main" id="{2D8B671B-1A09-361D-A2EF-E4449C98B7D4}"/>
              </a:ext>
            </a:extLst>
          </p:cNvPr>
          <p:cNvPicPr>
            <a:picLocks noChangeAspect="1"/>
          </p:cNvPicPr>
          <p:nvPr/>
        </p:nvPicPr>
        <p:blipFill>
          <a:blip r:embed="rId3"/>
          <a:stretch>
            <a:fillRect/>
          </a:stretch>
        </p:blipFill>
        <p:spPr>
          <a:xfrm>
            <a:off x="6276975" y="3593918"/>
            <a:ext cx="3130022" cy="3130022"/>
          </a:xfrm>
          <a:prstGeom prst="rect">
            <a:avLst/>
          </a:prstGeom>
        </p:spPr>
      </p:pic>
    </p:spTree>
    <p:extLst>
      <p:ext uri="{BB962C8B-B14F-4D97-AF65-F5344CB8AC3E}">
        <p14:creationId xmlns:p14="http://schemas.microsoft.com/office/powerpoint/2010/main" val="400773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5496"/>
                </a:solidFill>
                <a:cs typeface="Calibri" panose="020F0502020204030204" pitchFamily="34" charset="0"/>
              </a:rPr>
              <a:t>How do we Adopt AI Responsibly?</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595140" y="1656541"/>
            <a:ext cx="8572923" cy="4440664"/>
          </a:xfrm>
        </p:spPr>
        <p:txBody>
          <a:bodyPr>
            <a:normAutofit/>
          </a:bodyPr>
          <a:lstStyle/>
          <a:p>
            <a:pPr>
              <a:buClr>
                <a:srgbClr val="005496"/>
              </a:buClr>
            </a:pPr>
            <a:r>
              <a:rPr lang="en-US" sz="2400" b="1" dirty="0">
                <a:solidFill>
                  <a:srgbClr val="005496"/>
                </a:solidFill>
              </a:rPr>
              <a:t>Privacy:</a:t>
            </a:r>
          </a:p>
          <a:p>
            <a:pPr lvl="1">
              <a:buClr>
                <a:srgbClr val="005496"/>
              </a:buClr>
            </a:pPr>
            <a:r>
              <a:rPr lang="en-US" sz="2200" dirty="0">
                <a:solidFill>
                  <a:schemeClr val="tx1"/>
                </a:solidFill>
              </a:rPr>
              <a:t>The AI system should </a:t>
            </a:r>
            <a:r>
              <a:rPr lang="en-US" sz="2200" u="sng" dirty="0">
                <a:solidFill>
                  <a:schemeClr val="tx1"/>
                </a:solidFill>
              </a:rPr>
              <a:t>upkeep data rights/regulations </a:t>
            </a:r>
            <a:r>
              <a:rPr lang="en-US" sz="2200" dirty="0">
                <a:solidFill>
                  <a:schemeClr val="tx1"/>
                </a:solidFill>
              </a:rPr>
              <a:t>and maintain the privacy of users by keeping personally identifiable data secure.</a:t>
            </a:r>
          </a:p>
          <a:p>
            <a:pPr lvl="1">
              <a:buClr>
                <a:srgbClr val="005496"/>
              </a:buClr>
            </a:pPr>
            <a:r>
              <a:rPr lang="en-US" sz="2200" dirty="0">
                <a:solidFill>
                  <a:schemeClr val="tx1"/>
                </a:solidFill>
              </a:rPr>
              <a:t>The use of personal data should be </a:t>
            </a:r>
            <a:r>
              <a:rPr lang="en-US" sz="2200" u="sng" dirty="0">
                <a:solidFill>
                  <a:schemeClr val="tx1"/>
                </a:solidFill>
              </a:rPr>
              <a:t>explicitly stated</a:t>
            </a:r>
            <a:r>
              <a:rPr lang="en-US" sz="2200" dirty="0">
                <a:solidFill>
                  <a:schemeClr val="tx1"/>
                </a:solidFill>
              </a:rPr>
              <a:t> and information about its security should be given to the user.</a:t>
            </a:r>
          </a:p>
          <a:p>
            <a:pPr marL="457200" lvl="1" indent="0">
              <a:buClr>
                <a:srgbClr val="005496"/>
              </a:buClr>
              <a:buNone/>
            </a:pPr>
            <a:endParaRPr lang="en-US" sz="2200" dirty="0">
              <a:solidFill>
                <a:schemeClr val="tx1"/>
              </a:solidFill>
            </a:endParaRPr>
          </a:p>
          <a:p>
            <a:pPr marL="0" indent="0" algn="ctr">
              <a:buClr>
                <a:srgbClr val="005496"/>
              </a:buClr>
              <a:buNone/>
            </a:pPr>
            <a:r>
              <a:rPr lang="en-US" sz="2400" dirty="0">
                <a:solidFill>
                  <a:srgbClr val="FF7823"/>
                </a:solidFill>
              </a:rPr>
              <a:t>How close were your proposed solutions to the warnings/guidelines IBM proposes when adopting Artificial Intelligence? Do you think anything else should be considered?</a:t>
            </a:r>
          </a:p>
          <a:p>
            <a:pPr lvl="1">
              <a:buClr>
                <a:srgbClr val="005496"/>
              </a:buClr>
            </a:pPr>
            <a:endParaRPr lang="en-US" sz="2200" dirty="0">
              <a:solidFill>
                <a:schemeClr val="tx1"/>
              </a:solidFill>
            </a:endParaRPr>
          </a:p>
        </p:txBody>
      </p:sp>
      <p:pic>
        <p:nvPicPr>
          <p:cNvPr id="5" name="Picture 4">
            <a:extLst>
              <a:ext uri="{FF2B5EF4-FFF2-40B4-BE49-F238E27FC236}">
                <a16:creationId xmlns:a16="http://schemas.microsoft.com/office/drawing/2014/main" id="{49FF3673-F59E-BE8B-FB93-23C17B9A49AF}"/>
              </a:ext>
            </a:extLst>
          </p:cNvPr>
          <p:cNvPicPr>
            <a:picLocks noChangeAspect="1"/>
          </p:cNvPicPr>
          <p:nvPr/>
        </p:nvPicPr>
        <p:blipFill>
          <a:blip r:embed="rId2"/>
          <a:stretch>
            <a:fillRect/>
          </a:stretch>
        </p:blipFill>
        <p:spPr>
          <a:xfrm>
            <a:off x="9168063" y="4258430"/>
            <a:ext cx="2380962" cy="19047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1B257E04-1C1E-B09B-B2CB-B247FB1A61F7}"/>
              </a:ext>
            </a:extLst>
          </p:cNvPr>
          <p:cNvPicPr>
            <a:picLocks noChangeAspect="1"/>
          </p:cNvPicPr>
          <p:nvPr/>
        </p:nvPicPr>
        <p:blipFill>
          <a:blip r:embed="rId3"/>
          <a:stretch>
            <a:fillRect/>
          </a:stretch>
        </p:blipFill>
        <p:spPr>
          <a:xfrm>
            <a:off x="8890937" y="1338539"/>
            <a:ext cx="2960450" cy="2960450"/>
          </a:xfrm>
          <a:prstGeom prst="rect">
            <a:avLst/>
          </a:prstGeom>
        </p:spPr>
      </p:pic>
    </p:spTree>
    <p:extLst>
      <p:ext uri="{BB962C8B-B14F-4D97-AF65-F5344CB8AC3E}">
        <p14:creationId xmlns:p14="http://schemas.microsoft.com/office/powerpoint/2010/main" val="3886927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B050"/>
                </a:solidFill>
                <a:cs typeface="Calibri" panose="020F0502020204030204" pitchFamily="34" charset="0"/>
              </a:rPr>
              <a:t>Real World Ethical Dilemmas</a:t>
            </a:r>
          </a:p>
        </p:txBody>
      </p:sp>
      <p:sp>
        <p:nvSpPr>
          <p:cNvPr id="4" name="TextBox 3">
            <a:extLst>
              <a:ext uri="{FF2B5EF4-FFF2-40B4-BE49-F238E27FC236}">
                <a16:creationId xmlns:a16="http://schemas.microsoft.com/office/drawing/2014/main" id="{E16C2EAA-2AE6-77EE-DD73-ED8BB75BB628}"/>
              </a:ext>
            </a:extLst>
          </p:cNvPr>
          <p:cNvSpPr txBox="1"/>
          <p:nvPr/>
        </p:nvSpPr>
        <p:spPr>
          <a:xfrm>
            <a:off x="1393250" y="1814070"/>
            <a:ext cx="8065214" cy="2677656"/>
          </a:xfrm>
          <a:prstGeom prst="rect">
            <a:avLst/>
          </a:prstGeom>
          <a:noFill/>
        </p:spPr>
        <p:txBody>
          <a:bodyPr wrap="square" rtlCol="0">
            <a:spAutoFit/>
          </a:bodyPr>
          <a:lstStyle/>
          <a:p>
            <a:pPr algn="ctr"/>
            <a:r>
              <a:rPr lang="en-US" sz="2400" dirty="0">
                <a:solidFill>
                  <a:srgbClr val="005496"/>
                </a:solidFill>
              </a:rPr>
              <a:t>Discuss each of the following ethical dilemmas with those around you and decide one what party should be held accountable AND/OR how it could have been prevented.</a:t>
            </a:r>
          </a:p>
          <a:p>
            <a:pPr algn="ctr"/>
            <a:endParaRPr lang="en-US" sz="2400" dirty="0">
              <a:solidFill>
                <a:srgbClr val="005496"/>
              </a:solidFill>
            </a:endParaRPr>
          </a:p>
          <a:p>
            <a:pPr algn="ctr"/>
            <a:r>
              <a:rPr lang="en-US" sz="2400" dirty="0">
                <a:solidFill>
                  <a:srgbClr val="FF7823"/>
                </a:solidFill>
              </a:rPr>
              <a:t>Consider the 5 Pillars of Trust in Artificial Intelligence and if those were withheld in each scenario.</a:t>
            </a:r>
          </a:p>
        </p:txBody>
      </p:sp>
      <p:pic>
        <p:nvPicPr>
          <p:cNvPr id="8" name="Picture 7">
            <a:extLst>
              <a:ext uri="{FF2B5EF4-FFF2-40B4-BE49-F238E27FC236}">
                <a16:creationId xmlns:a16="http://schemas.microsoft.com/office/drawing/2014/main" id="{823BB345-4123-265E-85C6-1582175958A2}"/>
              </a:ext>
            </a:extLst>
          </p:cNvPr>
          <p:cNvPicPr>
            <a:picLocks noChangeAspect="1"/>
          </p:cNvPicPr>
          <p:nvPr/>
        </p:nvPicPr>
        <p:blipFill>
          <a:blip r:embed="rId2"/>
          <a:stretch>
            <a:fillRect/>
          </a:stretch>
        </p:blipFill>
        <p:spPr>
          <a:xfrm>
            <a:off x="9112417" y="4491726"/>
            <a:ext cx="2702864" cy="21768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8CD06AB3-3CC9-ED85-2372-5E0F2ED35A1C}"/>
              </a:ext>
            </a:extLst>
          </p:cNvPr>
          <p:cNvPicPr>
            <a:picLocks noChangeAspect="1"/>
          </p:cNvPicPr>
          <p:nvPr/>
        </p:nvPicPr>
        <p:blipFill>
          <a:blip r:embed="rId3"/>
          <a:stretch>
            <a:fillRect/>
          </a:stretch>
        </p:blipFill>
        <p:spPr>
          <a:xfrm>
            <a:off x="376719" y="4588928"/>
            <a:ext cx="1982400" cy="1982400"/>
          </a:xfrm>
          <a:prstGeom prst="rect">
            <a:avLst/>
          </a:prstGeom>
        </p:spPr>
      </p:pic>
      <p:pic>
        <p:nvPicPr>
          <p:cNvPr id="10" name="Picture 9">
            <a:extLst>
              <a:ext uri="{FF2B5EF4-FFF2-40B4-BE49-F238E27FC236}">
                <a16:creationId xmlns:a16="http://schemas.microsoft.com/office/drawing/2014/main" id="{ED4F1239-FA41-BA79-91EB-B573808AE2C4}"/>
              </a:ext>
            </a:extLst>
          </p:cNvPr>
          <p:cNvPicPr>
            <a:picLocks noChangeAspect="1"/>
          </p:cNvPicPr>
          <p:nvPr/>
        </p:nvPicPr>
        <p:blipFill>
          <a:blip r:embed="rId4"/>
          <a:stretch>
            <a:fillRect/>
          </a:stretch>
        </p:blipFill>
        <p:spPr>
          <a:xfrm>
            <a:off x="4229856" y="4865720"/>
            <a:ext cx="2392001" cy="1802809"/>
          </a:xfrm>
          <a:prstGeom prst="rect">
            <a:avLst/>
          </a:prstGeom>
        </p:spPr>
      </p:pic>
    </p:spTree>
    <p:extLst>
      <p:ext uri="{BB962C8B-B14F-4D97-AF65-F5344CB8AC3E}">
        <p14:creationId xmlns:p14="http://schemas.microsoft.com/office/powerpoint/2010/main" val="148400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B050"/>
                </a:solidFill>
                <a:cs typeface="Calibri" panose="020F0502020204030204" pitchFamily="34" charset="0"/>
              </a:rPr>
              <a:t>Dilemma 1: Medical Records Leaked</a:t>
            </a:r>
          </a:p>
        </p:txBody>
      </p:sp>
      <p:sp>
        <p:nvSpPr>
          <p:cNvPr id="4" name="TextBox 3">
            <a:extLst>
              <a:ext uri="{FF2B5EF4-FFF2-40B4-BE49-F238E27FC236}">
                <a16:creationId xmlns:a16="http://schemas.microsoft.com/office/drawing/2014/main" id="{E16C2EAA-2AE6-77EE-DD73-ED8BB75BB628}"/>
              </a:ext>
            </a:extLst>
          </p:cNvPr>
          <p:cNvSpPr txBox="1"/>
          <p:nvPr/>
        </p:nvSpPr>
        <p:spPr>
          <a:xfrm>
            <a:off x="1035292" y="1724085"/>
            <a:ext cx="8065214" cy="4524315"/>
          </a:xfrm>
          <a:prstGeom prst="rect">
            <a:avLst/>
          </a:prstGeom>
          <a:noFill/>
        </p:spPr>
        <p:txBody>
          <a:bodyPr wrap="square" rtlCol="0">
            <a:spAutoFit/>
          </a:bodyPr>
          <a:lstStyle/>
          <a:p>
            <a:r>
              <a:rPr lang="en-US" sz="2400" dirty="0">
                <a:solidFill>
                  <a:srgbClr val="005496"/>
                </a:solidFill>
              </a:rPr>
              <a:t>In 2020, a company called Cense AI, using user data for “automation management solutions”, leaked the data of 2.5 million users by placing the data in an insecure location online before uploading it on to their servers.</a:t>
            </a:r>
          </a:p>
          <a:p>
            <a:endParaRPr lang="en-US" sz="2400" dirty="0">
              <a:solidFill>
                <a:srgbClr val="005496"/>
              </a:solidFill>
            </a:endParaRPr>
          </a:p>
          <a:p>
            <a:r>
              <a:rPr lang="en-US" sz="2400" dirty="0">
                <a:solidFill>
                  <a:srgbClr val="005496"/>
                </a:solidFill>
              </a:rPr>
              <a:t>The data contained medical information about users including names, insurance information, and medical diagnosis. This data could have easily been illegally sold if recovered.</a:t>
            </a:r>
          </a:p>
          <a:p>
            <a:endParaRPr lang="en-US" sz="2400" dirty="0">
              <a:solidFill>
                <a:srgbClr val="005496"/>
              </a:solidFill>
            </a:endParaRPr>
          </a:p>
          <a:p>
            <a:pPr algn="ctr"/>
            <a:r>
              <a:rPr lang="en-US" sz="2400" dirty="0">
                <a:solidFill>
                  <a:srgbClr val="FF7823"/>
                </a:solidFill>
              </a:rPr>
              <a:t>Who is responsible in this scenario? How could this have been prevented?</a:t>
            </a:r>
          </a:p>
        </p:txBody>
      </p:sp>
      <p:pic>
        <p:nvPicPr>
          <p:cNvPr id="3" name="Picture 2">
            <a:extLst>
              <a:ext uri="{FF2B5EF4-FFF2-40B4-BE49-F238E27FC236}">
                <a16:creationId xmlns:a16="http://schemas.microsoft.com/office/drawing/2014/main" id="{38028181-3468-4E70-BE29-AFD4BB9A59BD}"/>
              </a:ext>
            </a:extLst>
          </p:cNvPr>
          <p:cNvPicPr>
            <a:picLocks noChangeAspect="1"/>
          </p:cNvPicPr>
          <p:nvPr/>
        </p:nvPicPr>
        <p:blipFill>
          <a:blip r:embed="rId2"/>
          <a:stretch>
            <a:fillRect/>
          </a:stretch>
        </p:blipFill>
        <p:spPr>
          <a:xfrm>
            <a:off x="9458464" y="2437800"/>
            <a:ext cx="1982400" cy="1982400"/>
          </a:xfrm>
          <a:prstGeom prst="rect">
            <a:avLst/>
          </a:prstGeom>
        </p:spPr>
      </p:pic>
    </p:spTree>
    <p:extLst>
      <p:ext uri="{BB962C8B-B14F-4D97-AF65-F5344CB8AC3E}">
        <p14:creationId xmlns:p14="http://schemas.microsoft.com/office/powerpoint/2010/main" val="3727688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fontScale="90000"/>
          </a:bodyPr>
          <a:lstStyle/>
          <a:p>
            <a:r>
              <a:rPr lang="en-US" b="1" dirty="0">
                <a:solidFill>
                  <a:srgbClr val="00B050"/>
                </a:solidFill>
                <a:cs typeface="Calibri" panose="020F0502020204030204" pitchFamily="34" charset="0"/>
              </a:rPr>
              <a:t>Dilemma 2: Chatbot Bias and Discrimination </a:t>
            </a:r>
          </a:p>
        </p:txBody>
      </p:sp>
      <p:sp>
        <p:nvSpPr>
          <p:cNvPr id="4" name="TextBox 3">
            <a:extLst>
              <a:ext uri="{FF2B5EF4-FFF2-40B4-BE49-F238E27FC236}">
                <a16:creationId xmlns:a16="http://schemas.microsoft.com/office/drawing/2014/main" id="{E16C2EAA-2AE6-77EE-DD73-ED8BB75BB628}"/>
              </a:ext>
            </a:extLst>
          </p:cNvPr>
          <p:cNvSpPr txBox="1"/>
          <p:nvPr/>
        </p:nvSpPr>
        <p:spPr>
          <a:xfrm>
            <a:off x="1035292" y="1781995"/>
            <a:ext cx="8065214" cy="3785652"/>
          </a:xfrm>
          <a:prstGeom prst="rect">
            <a:avLst/>
          </a:prstGeom>
          <a:noFill/>
        </p:spPr>
        <p:txBody>
          <a:bodyPr wrap="square" rtlCol="0">
            <a:spAutoFit/>
          </a:bodyPr>
          <a:lstStyle/>
          <a:p>
            <a:r>
              <a:rPr lang="en-US" sz="2400" dirty="0">
                <a:solidFill>
                  <a:srgbClr val="005496"/>
                </a:solidFill>
              </a:rPr>
              <a:t>In March of 2016, Microsoft released a chatbot on Twitter called “Tay” that learned from the conversations it had with users and their responses.</a:t>
            </a:r>
          </a:p>
          <a:p>
            <a:endParaRPr lang="en-US" sz="2400" dirty="0">
              <a:solidFill>
                <a:srgbClr val="005496"/>
              </a:solidFill>
            </a:endParaRPr>
          </a:p>
          <a:p>
            <a:r>
              <a:rPr lang="en-US" sz="2400" dirty="0">
                <a:solidFill>
                  <a:srgbClr val="005496"/>
                </a:solidFill>
              </a:rPr>
              <a:t>Users were able to manipulate the chatbot with their responses resulting in extremely offensive responses and comments from the chatbot as it tried to imitate them.</a:t>
            </a:r>
          </a:p>
          <a:p>
            <a:endParaRPr lang="en-US" sz="2400" dirty="0">
              <a:solidFill>
                <a:srgbClr val="005496"/>
              </a:solidFill>
            </a:endParaRPr>
          </a:p>
          <a:p>
            <a:pPr algn="ctr"/>
            <a:r>
              <a:rPr lang="en-US" sz="2400" dirty="0">
                <a:solidFill>
                  <a:srgbClr val="FF7823"/>
                </a:solidFill>
              </a:rPr>
              <a:t>Who is responsible in this scenario? How could this have been prevented?</a:t>
            </a:r>
          </a:p>
        </p:txBody>
      </p:sp>
      <p:pic>
        <p:nvPicPr>
          <p:cNvPr id="5" name="Picture 4">
            <a:extLst>
              <a:ext uri="{FF2B5EF4-FFF2-40B4-BE49-F238E27FC236}">
                <a16:creationId xmlns:a16="http://schemas.microsoft.com/office/drawing/2014/main" id="{D104150D-3831-460B-3882-19CF3C99A0BB}"/>
              </a:ext>
            </a:extLst>
          </p:cNvPr>
          <p:cNvPicPr>
            <a:picLocks noChangeAspect="1"/>
          </p:cNvPicPr>
          <p:nvPr/>
        </p:nvPicPr>
        <p:blipFill>
          <a:blip r:embed="rId2"/>
          <a:stretch>
            <a:fillRect/>
          </a:stretch>
        </p:blipFill>
        <p:spPr>
          <a:xfrm>
            <a:off x="9458463" y="3764838"/>
            <a:ext cx="2392001" cy="18028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AD5C2F3F-E671-E092-5733-56F6BA7CF489}"/>
              </a:ext>
            </a:extLst>
          </p:cNvPr>
          <p:cNvPicPr>
            <a:picLocks noChangeAspect="1"/>
          </p:cNvPicPr>
          <p:nvPr/>
        </p:nvPicPr>
        <p:blipFill>
          <a:blip r:embed="rId3"/>
          <a:stretch>
            <a:fillRect/>
          </a:stretch>
        </p:blipFill>
        <p:spPr>
          <a:xfrm>
            <a:off x="9701964" y="1376737"/>
            <a:ext cx="19050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2247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B050"/>
                </a:solidFill>
                <a:cs typeface="Calibri" panose="020F0502020204030204" pitchFamily="34" charset="0"/>
              </a:rPr>
              <a:t>Dilemma 3: Self-Driving Car Accidents </a:t>
            </a:r>
          </a:p>
        </p:txBody>
      </p:sp>
      <p:sp>
        <p:nvSpPr>
          <p:cNvPr id="4" name="TextBox 3">
            <a:extLst>
              <a:ext uri="{FF2B5EF4-FFF2-40B4-BE49-F238E27FC236}">
                <a16:creationId xmlns:a16="http://schemas.microsoft.com/office/drawing/2014/main" id="{E16C2EAA-2AE6-77EE-DD73-ED8BB75BB628}"/>
              </a:ext>
            </a:extLst>
          </p:cNvPr>
          <p:cNvSpPr txBox="1"/>
          <p:nvPr/>
        </p:nvSpPr>
        <p:spPr>
          <a:xfrm>
            <a:off x="1047203" y="1761447"/>
            <a:ext cx="7904292" cy="4154984"/>
          </a:xfrm>
          <a:prstGeom prst="rect">
            <a:avLst/>
          </a:prstGeom>
          <a:noFill/>
        </p:spPr>
        <p:txBody>
          <a:bodyPr wrap="square" rtlCol="0">
            <a:spAutoFit/>
          </a:bodyPr>
          <a:lstStyle/>
          <a:p>
            <a:r>
              <a:rPr lang="en-US" sz="2400" dirty="0">
                <a:solidFill>
                  <a:srgbClr val="005496"/>
                </a:solidFill>
              </a:rPr>
              <a:t>In November of 2022, a Tesla Model S was responsible for a car crash on the San Francisco Bay bridge involving a total of 8 vehicles.</a:t>
            </a:r>
          </a:p>
          <a:p>
            <a:endParaRPr lang="en-US" sz="2400" dirty="0">
              <a:solidFill>
                <a:srgbClr val="005496"/>
              </a:solidFill>
            </a:endParaRPr>
          </a:p>
          <a:p>
            <a:r>
              <a:rPr lang="en-US" sz="2400" dirty="0">
                <a:solidFill>
                  <a:srgbClr val="005496"/>
                </a:solidFill>
              </a:rPr>
              <a:t>When this accident occurred, the driver reported that the car was “full self driving mode”. Tesla has made known to users that “active driver supervision” is required during this mode as it is not fully autonomous.</a:t>
            </a:r>
          </a:p>
          <a:p>
            <a:endParaRPr lang="en-US" sz="2400" dirty="0">
              <a:solidFill>
                <a:srgbClr val="005496"/>
              </a:solidFill>
            </a:endParaRPr>
          </a:p>
          <a:p>
            <a:pPr algn="ctr"/>
            <a:r>
              <a:rPr lang="en-US" sz="2400" dirty="0">
                <a:solidFill>
                  <a:srgbClr val="FF7823"/>
                </a:solidFill>
              </a:rPr>
              <a:t>Who is responsible in this scenario? How could this have been prevented?</a:t>
            </a:r>
          </a:p>
        </p:txBody>
      </p:sp>
      <p:pic>
        <p:nvPicPr>
          <p:cNvPr id="2050" name="Picture 2" descr="Download Tesla Logo Tesla Icon Royalty-Free Stock Illustration Image -  Pixabay">
            <a:extLst>
              <a:ext uri="{FF2B5EF4-FFF2-40B4-BE49-F238E27FC236}">
                <a16:creationId xmlns:a16="http://schemas.microsoft.com/office/drawing/2014/main" id="{AB50B905-65B9-504F-AE73-D227F1440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4392" y="3838939"/>
            <a:ext cx="1761447" cy="17614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4D40CC7-C237-C9C3-C745-E74050906004}"/>
              </a:ext>
            </a:extLst>
          </p:cNvPr>
          <p:cNvPicPr>
            <a:picLocks noChangeAspect="1"/>
          </p:cNvPicPr>
          <p:nvPr/>
        </p:nvPicPr>
        <p:blipFill>
          <a:blip r:embed="rId3"/>
          <a:stretch>
            <a:fillRect/>
          </a:stretch>
        </p:blipFill>
        <p:spPr>
          <a:xfrm>
            <a:off x="8951495" y="1761447"/>
            <a:ext cx="2705762" cy="1476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28332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482125" y="578777"/>
            <a:ext cx="8959826" cy="767137"/>
          </a:xfrm>
        </p:spPr>
        <p:txBody>
          <a:bodyPr>
            <a:noAutofit/>
          </a:bodyPr>
          <a:lstStyle/>
          <a:p>
            <a:r>
              <a:rPr lang="en-US" sz="2800" b="1" dirty="0">
                <a:solidFill>
                  <a:srgbClr val="005496"/>
                </a:solidFill>
                <a:cs typeface="Calibri" panose="020F0502020204030204" pitchFamily="34" charset="0"/>
              </a:rPr>
              <a:t>Looking into the Future of Human and AI Interaction</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705417" y="2482383"/>
            <a:ext cx="8513242" cy="3599381"/>
          </a:xfrm>
        </p:spPr>
        <p:txBody>
          <a:bodyPr>
            <a:normAutofit/>
          </a:bodyPr>
          <a:lstStyle/>
          <a:p>
            <a:pPr marL="0" indent="0" algn="ctr">
              <a:buClr>
                <a:srgbClr val="005496"/>
              </a:buClr>
              <a:buNone/>
            </a:pPr>
            <a:r>
              <a:rPr lang="en-US" sz="2800" dirty="0">
                <a:solidFill>
                  <a:srgbClr val="005496"/>
                </a:solidFill>
                <a:latin typeface="WordVisi_MSFontService"/>
              </a:rPr>
              <a:t>Do you think AI will ever be sufficient to completely replace human intelligence? How about art and culture?</a:t>
            </a:r>
          </a:p>
          <a:p>
            <a:pPr marL="0" indent="0" algn="ctr">
              <a:buClr>
                <a:srgbClr val="005496"/>
              </a:buClr>
              <a:buNone/>
            </a:pPr>
            <a:endParaRPr lang="en-US" sz="2800" dirty="0">
              <a:solidFill>
                <a:srgbClr val="005496"/>
              </a:solidFill>
              <a:latin typeface="WordVisi_MSFontService"/>
            </a:endParaRPr>
          </a:p>
          <a:p>
            <a:pPr marL="0" indent="0" algn="ctr">
              <a:buClr>
                <a:srgbClr val="005496"/>
              </a:buClr>
              <a:buNone/>
            </a:pPr>
            <a:r>
              <a:rPr lang="en-US" sz="2800" dirty="0">
                <a:solidFill>
                  <a:srgbClr val="FF7823"/>
                </a:solidFill>
                <a:latin typeface="WordVisi_MSFontService"/>
              </a:rPr>
              <a:t>Do you think that AI replacing human jobs is ethical? Should AI be a substitute for human effort, or just a tool used to make it more effective?</a:t>
            </a:r>
          </a:p>
        </p:txBody>
      </p:sp>
      <p:sp>
        <p:nvSpPr>
          <p:cNvPr id="5" name="TextBox 4">
            <a:extLst>
              <a:ext uri="{FF2B5EF4-FFF2-40B4-BE49-F238E27FC236}">
                <a16:creationId xmlns:a16="http://schemas.microsoft.com/office/drawing/2014/main" id="{4D974CD3-FF9F-08E0-1837-D9D45306F424}"/>
              </a:ext>
            </a:extLst>
          </p:cNvPr>
          <p:cNvSpPr txBox="1"/>
          <p:nvPr/>
        </p:nvSpPr>
        <p:spPr>
          <a:xfrm>
            <a:off x="482125" y="1345914"/>
            <a:ext cx="8065214" cy="369332"/>
          </a:xfrm>
          <a:prstGeom prst="rect">
            <a:avLst/>
          </a:prstGeom>
          <a:noFill/>
        </p:spPr>
        <p:txBody>
          <a:bodyPr wrap="square" rtlCol="0">
            <a:spAutoFit/>
          </a:bodyPr>
          <a:lstStyle/>
          <a:p>
            <a:r>
              <a:rPr lang="en-US" dirty="0">
                <a:solidFill>
                  <a:srgbClr val="00B050"/>
                </a:solidFill>
              </a:rPr>
              <a:t>Discuss and answer the following questions with those around you:</a:t>
            </a:r>
          </a:p>
        </p:txBody>
      </p:sp>
      <p:pic>
        <p:nvPicPr>
          <p:cNvPr id="6" name="Picture 5">
            <a:extLst>
              <a:ext uri="{FF2B5EF4-FFF2-40B4-BE49-F238E27FC236}">
                <a16:creationId xmlns:a16="http://schemas.microsoft.com/office/drawing/2014/main" id="{709A2F2C-69C2-3742-6577-3192C95C5651}"/>
              </a:ext>
            </a:extLst>
          </p:cNvPr>
          <p:cNvPicPr>
            <a:picLocks noChangeAspect="1"/>
          </p:cNvPicPr>
          <p:nvPr/>
        </p:nvPicPr>
        <p:blipFill>
          <a:blip r:embed="rId2"/>
          <a:stretch>
            <a:fillRect/>
          </a:stretch>
        </p:blipFill>
        <p:spPr>
          <a:xfrm>
            <a:off x="9563928" y="3831063"/>
            <a:ext cx="2364983" cy="2609636"/>
          </a:xfrm>
          <a:prstGeom prst="rect">
            <a:avLst/>
          </a:prstGeom>
        </p:spPr>
      </p:pic>
    </p:spTree>
    <p:extLst>
      <p:ext uri="{BB962C8B-B14F-4D97-AF65-F5344CB8AC3E}">
        <p14:creationId xmlns:p14="http://schemas.microsoft.com/office/powerpoint/2010/main" val="4113554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fontScale="90000"/>
          </a:bodyPr>
          <a:lstStyle/>
          <a:p>
            <a:r>
              <a:rPr lang="en-US" b="1" dirty="0">
                <a:solidFill>
                  <a:srgbClr val="005496"/>
                </a:solidFill>
                <a:cs typeface="Calibri" panose="020F0502020204030204" pitchFamily="34" charset="0"/>
              </a:rPr>
              <a:t>What Damage Can Irresponsible AI Cause?</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811278" y="2556038"/>
            <a:ext cx="8513242" cy="3003127"/>
          </a:xfrm>
        </p:spPr>
        <p:txBody>
          <a:bodyPr>
            <a:normAutofit/>
          </a:bodyPr>
          <a:lstStyle/>
          <a:p>
            <a:pPr marL="0" indent="0" algn="ctr">
              <a:buNone/>
            </a:pPr>
            <a:r>
              <a:rPr lang="en-US" sz="2800" dirty="0">
                <a:solidFill>
                  <a:srgbClr val="FF7823"/>
                </a:solidFill>
              </a:rPr>
              <a:t>Given the databases certain AI use to make predictions, what kind of issues could arise if operations are handled carelessly?</a:t>
            </a:r>
          </a:p>
          <a:p>
            <a:pPr marL="0" indent="0" algn="ctr">
              <a:buNone/>
            </a:pPr>
            <a:endParaRPr lang="en-US" sz="2800" dirty="0">
              <a:solidFill>
                <a:srgbClr val="005496"/>
              </a:solidFill>
            </a:endParaRPr>
          </a:p>
          <a:p>
            <a:pPr marL="0" indent="0" algn="ctr">
              <a:buNone/>
            </a:pPr>
            <a:r>
              <a:rPr lang="en-US" sz="2800" dirty="0">
                <a:solidFill>
                  <a:srgbClr val="005496"/>
                </a:solidFill>
              </a:rPr>
              <a:t>Is the safe use of AI the responsibility of the creator/company OR the user? Is it both?</a:t>
            </a:r>
          </a:p>
        </p:txBody>
      </p:sp>
      <p:sp>
        <p:nvSpPr>
          <p:cNvPr id="6" name="TextBox 5">
            <a:extLst>
              <a:ext uri="{FF2B5EF4-FFF2-40B4-BE49-F238E27FC236}">
                <a16:creationId xmlns:a16="http://schemas.microsoft.com/office/drawing/2014/main" id="{6E7D2E1D-2A7A-F8AF-BE3A-52509ED401AE}"/>
              </a:ext>
            </a:extLst>
          </p:cNvPr>
          <p:cNvSpPr txBox="1"/>
          <p:nvPr/>
        </p:nvSpPr>
        <p:spPr>
          <a:xfrm>
            <a:off x="595901" y="1586512"/>
            <a:ext cx="8400226" cy="369332"/>
          </a:xfrm>
          <a:prstGeom prst="rect">
            <a:avLst/>
          </a:prstGeom>
          <a:noFill/>
        </p:spPr>
        <p:txBody>
          <a:bodyPr wrap="square" rtlCol="0">
            <a:spAutoFit/>
          </a:bodyPr>
          <a:lstStyle/>
          <a:p>
            <a:r>
              <a:rPr lang="en-US" dirty="0">
                <a:solidFill>
                  <a:srgbClr val="00B050"/>
                </a:solidFill>
              </a:rPr>
              <a:t>Discuss and answer the following questions with those around you:</a:t>
            </a:r>
          </a:p>
        </p:txBody>
      </p:sp>
      <p:pic>
        <p:nvPicPr>
          <p:cNvPr id="4" name="Picture 3">
            <a:extLst>
              <a:ext uri="{FF2B5EF4-FFF2-40B4-BE49-F238E27FC236}">
                <a16:creationId xmlns:a16="http://schemas.microsoft.com/office/drawing/2014/main" id="{29D14F57-4DF0-683B-3892-60B6685BF6F9}"/>
              </a:ext>
            </a:extLst>
          </p:cNvPr>
          <p:cNvPicPr>
            <a:picLocks noChangeAspect="1"/>
          </p:cNvPicPr>
          <p:nvPr/>
        </p:nvPicPr>
        <p:blipFill>
          <a:blip r:embed="rId2"/>
          <a:stretch>
            <a:fillRect/>
          </a:stretch>
        </p:blipFill>
        <p:spPr>
          <a:xfrm>
            <a:off x="9625573" y="3914454"/>
            <a:ext cx="2364983" cy="2609636"/>
          </a:xfrm>
          <a:prstGeom prst="rect">
            <a:avLst/>
          </a:prstGeom>
        </p:spPr>
      </p:pic>
    </p:spTree>
    <p:extLst>
      <p:ext uri="{BB962C8B-B14F-4D97-AF65-F5344CB8AC3E}">
        <p14:creationId xmlns:p14="http://schemas.microsoft.com/office/powerpoint/2010/main" val="16945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5496"/>
                </a:solidFill>
                <a:cs typeface="Calibri" panose="020F0502020204030204" pitchFamily="34" charset="0"/>
              </a:rPr>
              <a:t>What are the Ethical Concerns of AI?</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677334" y="1953495"/>
            <a:ext cx="8513242" cy="4440664"/>
          </a:xfrm>
        </p:spPr>
        <p:txBody>
          <a:bodyPr>
            <a:normAutofit lnSpcReduction="10000"/>
          </a:bodyPr>
          <a:lstStyle/>
          <a:p>
            <a:pPr>
              <a:buClr>
                <a:srgbClr val="005496"/>
              </a:buClr>
            </a:pPr>
            <a:r>
              <a:rPr lang="en-US" sz="2400" dirty="0">
                <a:solidFill>
                  <a:srgbClr val="005496"/>
                </a:solidFill>
              </a:rPr>
              <a:t>Who possesses </a:t>
            </a:r>
            <a:r>
              <a:rPr lang="en-US" sz="2400" b="1" u="sng" dirty="0">
                <a:solidFill>
                  <a:srgbClr val="005496"/>
                </a:solidFill>
              </a:rPr>
              <a:t>liability</a:t>
            </a:r>
            <a:r>
              <a:rPr lang="en-US" sz="2400" dirty="0">
                <a:solidFill>
                  <a:srgbClr val="005496"/>
                </a:solidFill>
              </a:rPr>
              <a:t> when AI malfunctions or there are unintended outcomes?</a:t>
            </a:r>
          </a:p>
          <a:p>
            <a:pPr lvl="1">
              <a:buClr>
                <a:srgbClr val="005496"/>
              </a:buClr>
            </a:pPr>
            <a:r>
              <a:rPr lang="en-US" sz="2200" dirty="0">
                <a:solidFill>
                  <a:schemeClr val="tx1"/>
                </a:solidFill>
              </a:rPr>
              <a:t>When an application of AI, such as a self-driving car, is the cause of an accident, who is at fault, who is liable?</a:t>
            </a:r>
          </a:p>
          <a:p>
            <a:pPr lvl="1">
              <a:buClr>
                <a:srgbClr val="005496"/>
              </a:buClr>
            </a:pPr>
            <a:endParaRPr lang="en-US" sz="2200" dirty="0">
              <a:solidFill>
                <a:schemeClr val="tx1"/>
              </a:solidFill>
            </a:endParaRPr>
          </a:p>
          <a:p>
            <a:pPr>
              <a:buClr>
                <a:srgbClr val="005496"/>
              </a:buClr>
            </a:pPr>
            <a:r>
              <a:rPr lang="en-US" sz="2400" dirty="0">
                <a:solidFill>
                  <a:srgbClr val="005496"/>
                </a:solidFill>
              </a:rPr>
              <a:t>The possibility of AI </a:t>
            </a:r>
            <a:r>
              <a:rPr lang="en-US" sz="2400" b="1" u="sng" dirty="0">
                <a:solidFill>
                  <a:srgbClr val="005496"/>
                </a:solidFill>
              </a:rPr>
              <a:t>replacing human workers</a:t>
            </a:r>
            <a:r>
              <a:rPr lang="en-US" sz="2400" dirty="0">
                <a:solidFill>
                  <a:srgbClr val="005496"/>
                </a:solidFill>
              </a:rPr>
              <a:t> in many jobs and careers.</a:t>
            </a:r>
            <a:endParaRPr lang="en-US" sz="2400" dirty="0">
              <a:solidFill>
                <a:schemeClr val="tx1"/>
              </a:solidFill>
            </a:endParaRPr>
          </a:p>
          <a:p>
            <a:pPr lvl="1">
              <a:buClr>
                <a:srgbClr val="005496"/>
              </a:buClr>
            </a:pPr>
            <a:r>
              <a:rPr lang="en-US" sz="2000" dirty="0">
                <a:solidFill>
                  <a:schemeClr val="tx1"/>
                </a:solidFill>
              </a:rPr>
              <a:t>Will AI result in a large shift of one high in-demand to another, or an overall reduction of jobs, such as the elimination of many customer service positions? </a:t>
            </a:r>
          </a:p>
          <a:p>
            <a:pPr lvl="1">
              <a:buClr>
                <a:srgbClr val="005496"/>
              </a:buClr>
            </a:pPr>
            <a:r>
              <a:rPr lang="en-US" sz="2000" dirty="0">
                <a:solidFill>
                  <a:srgbClr val="FF7823"/>
                </a:solidFill>
              </a:rPr>
              <a:t>What other jobs might be replaced by further advancements made in AI?</a:t>
            </a:r>
          </a:p>
          <a:p>
            <a:pPr lvl="1">
              <a:buClr>
                <a:srgbClr val="005496"/>
              </a:buClr>
            </a:pPr>
            <a:endParaRPr lang="en-US" sz="2200" dirty="0">
              <a:solidFill>
                <a:schemeClr val="tx1"/>
              </a:solidFill>
            </a:endParaRPr>
          </a:p>
          <a:p>
            <a:pPr>
              <a:buClr>
                <a:srgbClr val="005496"/>
              </a:buClr>
            </a:pPr>
            <a:endParaRPr lang="en-US" sz="2400" dirty="0">
              <a:solidFill>
                <a:schemeClr val="tx1"/>
              </a:solidFill>
            </a:endParaRPr>
          </a:p>
        </p:txBody>
      </p:sp>
      <p:sp>
        <p:nvSpPr>
          <p:cNvPr id="4" name="TextBox 3">
            <a:extLst>
              <a:ext uri="{FF2B5EF4-FFF2-40B4-BE49-F238E27FC236}">
                <a16:creationId xmlns:a16="http://schemas.microsoft.com/office/drawing/2014/main" id="{0B2FE456-D8F0-B93B-742D-306C8705A3EB}"/>
              </a:ext>
            </a:extLst>
          </p:cNvPr>
          <p:cNvSpPr txBox="1"/>
          <p:nvPr/>
        </p:nvSpPr>
        <p:spPr>
          <a:xfrm>
            <a:off x="1393250" y="1186358"/>
            <a:ext cx="8065214" cy="369332"/>
          </a:xfrm>
          <a:prstGeom prst="rect">
            <a:avLst/>
          </a:prstGeom>
          <a:noFill/>
        </p:spPr>
        <p:txBody>
          <a:bodyPr wrap="square" rtlCol="0">
            <a:spAutoFit/>
          </a:bodyPr>
          <a:lstStyle/>
          <a:p>
            <a:r>
              <a:rPr lang="en-US" dirty="0">
                <a:solidFill>
                  <a:srgbClr val="FF7823"/>
                </a:solidFill>
              </a:rPr>
              <a:t>How can AI be a threat to humanity’s overall well-being?</a:t>
            </a:r>
          </a:p>
        </p:txBody>
      </p:sp>
    </p:spTree>
    <p:extLst>
      <p:ext uri="{BB962C8B-B14F-4D97-AF65-F5344CB8AC3E}">
        <p14:creationId xmlns:p14="http://schemas.microsoft.com/office/powerpoint/2010/main" val="634717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5496"/>
                </a:solidFill>
                <a:cs typeface="Calibri" panose="020F0502020204030204" pitchFamily="34" charset="0"/>
              </a:rPr>
              <a:t>What are the Ethical Concerns of AI?</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521204" y="1624721"/>
            <a:ext cx="9093390" cy="5387391"/>
          </a:xfrm>
        </p:spPr>
        <p:txBody>
          <a:bodyPr>
            <a:normAutofit/>
          </a:bodyPr>
          <a:lstStyle/>
          <a:p>
            <a:pPr>
              <a:buClr>
                <a:srgbClr val="005496"/>
              </a:buClr>
            </a:pPr>
            <a:r>
              <a:rPr lang="en-US" sz="2400" dirty="0">
                <a:solidFill>
                  <a:srgbClr val="005496"/>
                </a:solidFill>
              </a:rPr>
              <a:t>Will AI compromise the </a:t>
            </a:r>
            <a:r>
              <a:rPr lang="en-US" sz="2400" b="1" u="sng" dirty="0">
                <a:solidFill>
                  <a:srgbClr val="005496"/>
                </a:solidFill>
              </a:rPr>
              <a:t>privacy</a:t>
            </a:r>
            <a:r>
              <a:rPr lang="en-US" sz="2400" dirty="0">
                <a:solidFill>
                  <a:srgbClr val="005496"/>
                </a:solidFill>
              </a:rPr>
              <a:t> of users of these applications?</a:t>
            </a:r>
          </a:p>
          <a:p>
            <a:pPr lvl="1">
              <a:buClr>
                <a:srgbClr val="005496"/>
              </a:buClr>
            </a:pPr>
            <a:r>
              <a:rPr lang="en-US" sz="2000" dirty="0">
                <a:solidFill>
                  <a:schemeClr val="tx1"/>
                </a:solidFill>
              </a:rPr>
              <a:t>Is consent from users to store their data enough? Are users informed enough about the data being stored? How do we ensure data is completely secure or not misused after collection?</a:t>
            </a:r>
          </a:p>
          <a:p>
            <a:pPr lvl="1">
              <a:buClr>
                <a:srgbClr val="005496"/>
              </a:buClr>
            </a:pPr>
            <a:endParaRPr lang="en-US" sz="2000" dirty="0">
              <a:solidFill>
                <a:schemeClr val="tx1"/>
              </a:solidFill>
            </a:endParaRPr>
          </a:p>
          <a:p>
            <a:pPr>
              <a:buClr>
                <a:srgbClr val="005496"/>
              </a:buClr>
            </a:pPr>
            <a:r>
              <a:rPr lang="en-US" sz="2400" dirty="0">
                <a:solidFill>
                  <a:srgbClr val="005496"/>
                </a:solidFill>
              </a:rPr>
              <a:t>How can AI be trained/created to avoid the introduction of </a:t>
            </a:r>
            <a:r>
              <a:rPr lang="en-US" sz="2400" b="1" u="sng" dirty="0">
                <a:solidFill>
                  <a:srgbClr val="005496"/>
                </a:solidFill>
              </a:rPr>
              <a:t>bias and discrimination</a:t>
            </a:r>
            <a:r>
              <a:rPr lang="en-US" sz="2400" dirty="0">
                <a:solidFill>
                  <a:srgbClr val="005496"/>
                </a:solidFill>
              </a:rPr>
              <a:t>?</a:t>
            </a:r>
          </a:p>
          <a:p>
            <a:pPr lvl="1">
              <a:buClr>
                <a:srgbClr val="005496"/>
              </a:buClr>
            </a:pPr>
            <a:r>
              <a:rPr lang="en-US" sz="2000" dirty="0">
                <a:solidFill>
                  <a:schemeClr val="tx1"/>
                </a:solidFill>
              </a:rPr>
              <a:t>If AI is used during the hiring process for jobs, or the selection process for college enrollment, bias and discrimination can have very detrimental consequences.</a:t>
            </a:r>
          </a:p>
          <a:p>
            <a:pPr lvl="1">
              <a:buClr>
                <a:srgbClr val="005496"/>
              </a:buClr>
            </a:pPr>
            <a:r>
              <a:rPr lang="en-US" sz="2000" dirty="0">
                <a:solidFill>
                  <a:srgbClr val="FF7823"/>
                </a:solidFill>
              </a:rPr>
              <a:t>Should some decisions not be left for AI to make? Should certain information about the user be disregarded when making a decision?</a:t>
            </a:r>
          </a:p>
        </p:txBody>
      </p:sp>
    </p:spTree>
    <p:extLst>
      <p:ext uri="{BB962C8B-B14F-4D97-AF65-F5344CB8AC3E}">
        <p14:creationId xmlns:p14="http://schemas.microsoft.com/office/powerpoint/2010/main" val="132084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5496"/>
                </a:solidFill>
                <a:cs typeface="Calibri" panose="020F0502020204030204" pitchFamily="34" charset="0"/>
              </a:rPr>
              <a:t>What are the Ethical Concerns of AI?</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498638" y="1932947"/>
            <a:ext cx="8959826" cy="4440664"/>
          </a:xfrm>
        </p:spPr>
        <p:txBody>
          <a:bodyPr>
            <a:normAutofit/>
          </a:bodyPr>
          <a:lstStyle/>
          <a:p>
            <a:pPr>
              <a:buClr>
                <a:srgbClr val="005496"/>
              </a:buClr>
            </a:pPr>
            <a:r>
              <a:rPr lang="en-US" sz="2400" dirty="0">
                <a:solidFill>
                  <a:srgbClr val="005496"/>
                </a:solidFill>
              </a:rPr>
              <a:t>Lastly, </a:t>
            </a:r>
            <a:r>
              <a:rPr lang="en-US" sz="2400" b="1" u="sng" dirty="0">
                <a:solidFill>
                  <a:srgbClr val="005496"/>
                </a:solidFill>
              </a:rPr>
              <a:t>who will be held accountable </a:t>
            </a:r>
            <a:r>
              <a:rPr lang="en-US" sz="2400" dirty="0">
                <a:solidFill>
                  <a:srgbClr val="005496"/>
                </a:solidFill>
              </a:rPr>
              <a:t>for maintaining ethical AI practices and ensuring safeguards are in place to prevent the misuse of AI?</a:t>
            </a:r>
          </a:p>
          <a:p>
            <a:pPr lvl="1">
              <a:buClr>
                <a:srgbClr val="005496"/>
              </a:buClr>
            </a:pPr>
            <a:r>
              <a:rPr lang="en-US" sz="2200" dirty="0">
                <a:solidFill>
                  <a:schemeClr val="tx1"/>
                </a:solidFill>
              </a:rPr>
              <a:t>Will there be laws set in place to regulate the use and creation of Artificial Intelligence? </a:t>
            </a:r>
          </a:p>
          <a:p>
            <a:pPr lvl="1">
              <a:buClr>
                <a:srgbClr val="005496"/>
              </a:buClr>
            </a:pPr>
            <a:r>
              <a:rPr lang="en-US" sz="2200" dirty="0">
                <a:solidFill>
                  <a:schemeClr val="tx1"/>
                </a:solidFill>
              </a:rPr>
              <a:t>Some countries have already started working towards creating legislation to ensure privacy and security of users and their data. Others have temporarily banned applications such as ChatGPT to ensure important data is not breached.</a:t>
            </a:r>
          </a:p>
        </p:txBody>
      </p:sp>
    </p:spTree>
    <p:extLst>
      <p:ext uri="{BB962C8B-B14F-4D97-AF65-F5344CB8AC3E}">
        <p14:creationId xmlns:p14="http://schemas.microsoft.com/office/powerpoint/2010/main" val="3042258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Autofit/>
          </a:bodyPr>
          <a:lstStyle/>
          <a:p>
            <a:r>
              <a:rPr lang="en-US" sz="2800" b="1" dirty="0">
                <a:solidFill>
                  <a:srgbClr val="00B050"/>
                </a:solidFill>
                <a:cs typeface="Calibri" panose="020F0502020204030204" pitchFamily="34" charset="0"/>
              </a:rPr>
              <a:t>How Would You Address These Ethical Concerns?</a:t>
            </a:r>
          </a:p>
        </p:txBody>
      </p:sp>
      <p:sp>
        <p:nvSpPr>
          <p:cNvPr id="4" name="TextBox 3">
            <a:extLst>
              <a:ext uri="{FF2B5EF4-FFF2-40B4-BE49-F238E27FC236}">
                <a16:creationId xmlns:a16="http://schemas.microsoft.com/office/drawing/2014/main" id="{0B2FE456-D8F0-B93B-742D-306C8705A3EB}"/>
              </a:ext>
            </a:extLst>
          </p:cNvPr>
          <p:cNvSpPr txBox="1"/>
          <p:nvPr/>
        </p:nvSpPr>
        <p:spPr>
          <a:xfrm>
            <a:off x="561043" y="1274967"/>
            <a:ext cx="8065214" cy="646331"/>
          </a:xfrm>
          <a:prstGeom prst="rect">
            <a:avLst/>
          </a:prstGeom>
          <a:noFill/>
        </p:spPr>
        <p:txBody>
          <a:bodyPr wrap="square" rtlCol="0">
            <a:spAutoFit/>
          </a:bodyPr>
          <a:lstStyle/>
          <a:p>
            <a:r>
              <a:rPr lang="en-US" dirty="0">
                <a:solidFill>
                  <a:srgbClr val="005496"/>
                </a:solidFill>
              </a:rPr>
              <a:t>Discuss each ethical concern and brainstorm possible solutions with those around you:</a:t>
            </a:r>
          </a:p>
        </p:txBody>
      </p:sp>
      <p:graphicFrame>
        <p:nvGraphicFramePr>
          <p:cNvPr id="5" name="Table 5">
            <a:extLst>
              <a:ext uri="{FF2B5EF4-FFF2-40B4-BE49-F238E27FC236}">
                <a16:creationId xmlns:a16="http://schemas.microsoft.com/office/drawing/2014/main" id="{B14D7331-F12F-EA6A-0E8B-8D5955CBAFC3}"/>
              </a:ext>
            </a:extLst>
          </p:cNvPr>
          <p:cNvGraphicFramePr>
            <a:graphicFrameLocks noGrp="1"/>
          </p:cNvGraphicFramePr>
          <p:nvPr>
            <p:extLst>
              <p:ext uri="{D42A27DB-BD31-4B8C-83A1-F6EECF244321}">
                <p14:modId xmlns:p14="http://schemas.microsoft.com/office/powerpoint/2010/main" val="4120730025"/>
              </p:ext>
            </p:extLst>
          </p:nvPr>
        </p:nvGraphicFramePr>
        <p:xfrm>
          <a:off x="672728" y="3248570"/>
          <a:ext cx="8581890" cy="2250440"/>
        </p:xfrm>
        <a:graphic>
          <a:graphicData uri="http://schemas.openxmlformats.org/drawingml/2006/table">
            <a:tbl>
              <a:tblPr firstRow="1" bandRow="1">
                <a:tableStyleId>{5C22544A-7EE6-4342-B048-85BDC9FD1C3A}</a:tableStyleId>
              </a:tblPr>
              <a:tblGrid>
                <a:gridCol w="4524511">
                  <a:extLst>
                    <a:ext uri="{9D8B030D-6E8A-4147-A177-3AD203B41FA5}">
                      <a16:colId xmlns:a16="http://schemas.microsoft.com/office/drawing/2014/main" val="3016687983"/>
                    </a:ext>
                  </a:extLst>
                </a:gridCol>
                <a:gridCol w="4057379">
                  <a:extLst>
                    <a:ext uri="{9D8B030D-6E8A-4147-A177-3AD203B41FA5}">
                      <a16:colId xmlns:a16="http://schemas.microsoft.com/office/drawing/2014/main" val="3902455353"/>
                    </a:ext>
                  </a:extLst>
                </a:gridCol>
              </a:tblGrid>
              <a:tr h="370840">
                <a:tc>
                  <a:txBody>
                    <a:bodyPr/>
                    <a:lstStyle/>
                    <a:p>
                      <a:r>
                        <a:rPr lang="en-US" sz="2000" dirty="0"/>
                        <a:t>Ethical Concern: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6"/>
                    </a:solidFill>
                  </a:tcPr>
                </a:tc>
                <a:tc>
                  <a:txBody>
                    <a:bodyPr/>
                    <a:lstStyle/>
                    <a:p>
                      <a:r>
                        <a:rPr lang="en-US" sz="2000" dirty="0"/>
                        <a:t>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496"/>
                    </a:solidFill>
                  </a:tcPr>
                </a:tc>
                <a:extLst>
                  <a:ext uri="{0D108BD9-81ED-4DB2-BD59-A6C34878D82A}">
                    <a16:rowId xmlns:a16="http://schemas.microsoft.com/office/drawing/2014/main" val="1781300893"/>
                  </a:ext>
                </a:extLst>
              </a:tr>
              <a:tr h="370840">
                <a:tc>
                  <a:txBody>
                    <a:bodyPr/>
                    <a:lstStyle/>
                    <a:p>
                      <a:r>
                        <a:rPr lang="en-US" dirty="0"/>
                        <a:t>Liability for AI Malfunctions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717198"/>
                  </a:ext>
                </a:extLst>
              </a:tr>
              <a:tr h="370840">
                <a:tc>
                  <a:txBody>
                    <a:bodyPr/>
                    <a:lstStyle/>
                    <a:p>
                      <a:r>
                        <a:rPr lang="en-US" dirty="0"/>
                        <a:t>Replacing Human Workers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932737"/>
                  </a:ext>
                </a:extLst>
              </a:tr>
              <a:tr h="370840">
                <a:tc>
                  <a:txBody>
                    <a:bodyPr/>
                    <a:lstStyle/>
                    <a:p>
                      <a:r>
                        <a:rPr lang="en-US" dirty="0"/>
                        <a:t>Breaching User Data/Privacy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832074"/>
                  </a:ext>
                </a:extLst>
              </a:tr>
              <a:tr h="370840">
                <a:tc>
                  <a:txBody>
                    <a:bodyPr/>
                    <a:lstStyle/>
                    <a:p>
                      <a:r>
                        <a:rPr lang="en-US" dirty="0"/>
                        <a:t>Bias and Discrimination Effecting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4523387"/>
                  </a:ext>
                </a:extLst>
              </a:tr>
              <a:tr h="370840">
                <a:tc>
                  <a:txBody>
                    <a:bodyPr/>
                    <a:lstStyle/>
                    <a:p>
                      <a:r>
                        <a:rPr lang="en-US" dirty="0"/>
                        <a:t>Accountability for Ethical Use/Creation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9753391"/>
                  </a:ext>
                </a:extLst>
              </a:tr>
            </a:tbl>
          </a:graphicData>
        </a:graphic>
      </p:graphicFrame>
      <p:sp>
        <p:nvSpPr>
          <p:cNvPr id="6" name="TextBox 5">
            <a:extLst>
              <a:ext uri="{FF2B5EF4-FFF2-40B4-BE49-F238E27FC236}">
                <a16:creationId xmlns:a16="http://schemas.microsoft.com/office/drawing/2014/main" id="{6E6A9E5C-C46E-E3B3-A0C4-03359A0C1C08}"/>
              </a:ext>
            </a:extLst>
          </p:cNvPr>
          <p:cNvSpPr txBox="1"/>
          <p:nvPr/>
        </p:nvSpPr>
        <p:spPr>
          <a:xfrm>
            <a:off x="1189404" y="2338139"/>
            <a:ext cx="8065214" cy="369332"/>
          </a:xfrm>
          <a:prstGeom prst="rect">
            <a:avLst/>
          </a:prstGeom>
          <a:noFill/>
        </p:spPr>
        <p:txBody>
          <a:bodyPr wrap="square" rtlCol="0">
            <a:spAutoFit/>
          </a:bodyPr>
          <a:lstStyle/>
          <a:p>
            <a:pPr algn="ctr"/>
            <a:r>
              <a:rPr lang="en-US" dirty="0">
                <a:solidFill>
                  <a:srgbClr val="FF7823"/>
                </a:solidFill>
              </a:rPr>
              <a:t>You can fill out the table below in your OneNote Notebook</a:t>
            </a:r>
          </a:p>
        </p:txBody>
      </p:sp>
      <p:pic>
        <p:nvPicPr>
          <p:cNvPr id="8" name="Picture 7">
            <a:extLst>
              <a:ext uri="{FF2B5EF4-FFF2-40B4-BE49-F238E27FC236}">
                <a16:creationId xmlns:a16="http://schemas.microsoft.com/office/drawing/2014/main" id="{4143521D-D012-E71E-6D38-56F495450D06}"/>
              </a:ext>
            </a:extLst>
          </p:cNvPr>
          <p:cNvPicPr>
            <a:picLocks noChangeAspect="1"/>
          </p:cNvPicPr>
          <p:nvPr/>
        </p:nvPicPr>
        <p:blipFill>
          <a:blip r:embed="rId2"/>
          <a:stretch>
            <a:fillRect/>
          </a:stretch>
        </p:blipFill>
        <p:spPr>
          <a:xfrm rot="1800000">
            <a:off x="9773499" y="4432129"/>
            <a:ext cx="2020403" cy="2133759"/>
          </a:xfrm>
          <a:prstGeom prst="rect">
            <a:avLst/>
          </a:prstGeom>
        </p:spPr>
      </p:pic>
    </p:spTree>
    <p:extLst>
      <p:ext uri="{BB962C8B-B14F-4D97-AF65-F5344CB8AC3E}">
        <p14:creationId xmlns:p14="http://schemas.microsoft.com/office/powerpoint/2010/main" val="300700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5496"/>
                </a:solidFill>
                <a:cs typeface="Calibri" panose="020F0502020204030204" pitchFamily="34" charset="0"/>
              </a:rPr>
              <a:t>How do we Adopt AI Responsibly?</a:t>
            </a:r>
          </a:p>
        </p:txBody>
      </p:sp>
      <p:sp>
        <p:nvSpPr>
          <p:cNvPr id="4" name="TextBox 3">
            <a:extLst>
              <a:ext uri="{FF2B5EF4-FFF2-40B4-BE49-F238E27FC236}">
                <a16:creationId xmlns:a16="http://schemas.microsoft.com/office/drawing/2014/main" id="{0B2FE456-D8F0-B93B-742D-306C8705A3EB}"/>
              </a:ext>
            </a:extLst>
          </p:cNvPr>
          <p:cNvSpPr txBox="1"/>
          <p:nvPr/>
        </p:nvSpPr>
        <p:spPr>
          <a:xfrm>
            <a:off x="1315092" y="1186358"/>
            <a:ext cx="8143372" cy="369332"/>
          </a:xfrm>
          <a:prstGeom prst="rect">
            <a:avLst/>
          </a:prstGeom>
          <a:noFill/>
        </p:spPr>
        <p:txBody>
          <a:bodyPr wrap="square" rtlCol="0">
            <a:spAutoFit/>
          </a:bodyPr>
          <a:lstStyle/>
          <a:p>
            <a:r>
              <a:rPr lang="en-US" dirty="0">
                <a:solidFill>
                  <a:srgbClr val="FF7823"/>
                </a:solidFill>
              </a:rPr>
              <a:t>IBM suggests the “5 Pillars of Trust in Artificial Intelligence” when adopting AI</a:t>
            </a:r>
          </a:p>
        </p:txBody>
      </p:sp>
      <p:sp>
        <p:nvSpPr>
          <p:cNvPr id="7" name="TextBox 6">
            <a:extLst>
              <a:ext uri="{FF2B5EF4-FFF2-40B4-BE49-F238E27FC236}">
                <a16:creationId xmlns:a16="http://schemas.microsoft.com/office/drawing/2014/main" id="{D28F8287-8854-23F7-B4BA-D04C61EAE4F7}"/>
              </a:ext>
            </a:extLst>
          </p:cNvPr>
          <p:cNvSpPr txBox="1"/>
          <p:nvPr/>
        </p:nvSpPr>
        <p:spPr>
          <a:xfrm>
            <a:off x="2916974" y="2132448"/>
            <a:ext cx="5866544" cy="584775"/>
          </a:xfrm>
          <a:prstGeom prst="rect">
            <a:avLst/>
          </a:prstGeom>
          <a:solidFill>
            <a:srgbClr val="00B0F0"/>
          </a:solidFill>
          <a:ln w="38100">
            <a:solidFill>
              <a:schemeClr val="tx1"/>
            </a:solidFill>
          </a:ln>
          <a:effectLst>
            <a:outerShdw blurRad="50800" dist="38100" dir="5400000" algn="t" rotWithShape="0">
              <a:prstClr val="black">
                <a:alpha val="40000"/>
              </a:prstClr>
            </a:outerShdw>
          </a:effectLst>
        </p:spPr>
        <p:txBody>
          <a:bodyPr wrap="square" rtlCol="0">
            <a:spAutoFit/>
          </a:bodyPr>
          <a:lstStyle/>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Trust In Artificial Intelligence</a:t>
            </a:r>
          </a:p>
        </p:txBody>
      </p:sp>
      <p:sp>
        <p:nvSpPr>
          <p:cNvPr id="9" name="Oval 8">
            <a:extLst>
              <a:ext uri="{FF2B5EF4-FFF2-40B4-BE49-F238E27FC236}">
                <a16:creationId xmlns:a16="http://schemas.microsoft.com/office/drawing/2014/main" id="{FB875BC3-E07B-F9C5-89F3-A70564C5D15B}"/>
              </a:ext>
            </a:extLst>
          </p:cNvPr>
          <p:cNvSpPr/>
          <p:nvPr/>
        </p:nvSpPr>
        <p:spPr>
          <a:xfrm>
            <a:off x="2179556" y="3942206"/>
            <a:ext cx="2408264" cy="858733"/>
          </a:xfrm>
          <a:prstGeom prst="ellipse">
            <a:avLst/>
          </a:prstGeom>
          <a:solidFill>
            <a:schemeClr val="accent3">
              <a:lumMod val="75000"/>
            </a:schemeClr>
          </a:solidFill>
          <a:ln w="38100">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Fairness</a:t>
            </a:r>
          </a:p>
        </p:txBody>
      </p:sp>
      <p:sp>
        <p:nvSpPr>
          <p:cNvPr id="10" name="Oval 9">
            <a:extLst>
              <a:ext uri="{FF2B5EF4-FFF2-40B4-BE49-F238E27FC236}">
                <a16:creationId xmlns:a16="http://schemas.microsoft.com/office/drawing/2014/main" id="{0F0083AC-33B0-6162-7960-2D197E71D922}"/>
              </a:ext>
            </a:extLst>
          </p:cNvPr>
          <p:cNvSpPr/>
          <p:nvPr/>
        </p:nvSpPr>
        <p:spPr>
          <a:xfrm>
            <a:off x="836650" y="2910933"/>
            <a:ext cx="2408264" cy="858733"/>
          </a:xfrm>
          <a:prstGeom prst="ellipse">
            <a:avLst/>
          </a:prstGeom>
          <a:solidFill>
            <a:schemeClr val="accent2"/>
          </a:solidFill>
          <a:ln w="38100">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Explainability</a:t>
            </a:r>
          </a:p>
        </p:txBody>
      </p:sp>
      <p:sp>
        <p:nvSpPr>
          <p:cNvPr id="11" name="Oval 10">
            <a:extLst>
              <a:ext uri="{FF2B5EF4-FFF2-40B4-BE49-F238E27FC236}">
                <a16:creationId xmlns:a16="http://schemas.microsoft.com/office/drawing/2014/main" id="{391CB4A3-F77E-73E1-3EA5-2DA9C8DAAC75}"/>
              </a:ext>
            </a:extLst>
          </p:cNvPr>
          <p:cNvSpPr/>
          <p:nvPr/>
        </p:nvSpPr>
        <p:spPr>
          <a:xfrm>
            <a:off x="4646114" y="4371573"/>
            <a:ext cx="2408264" cy="858733"/>
          </a:xfrm>
          <a:prstGeom prst="ellipse">
            <a:avLst/>
          </a:prstGeom>
          <a:solidFill>
            <a:schemeClr val="accent2"/>
          </a:solidFill>
          <a:ln w="38100">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Robustness</a:t>
            </a:r>
          </a:p>
        </p:txBody>
      </p:sp>
      <p:sp>
        <p:nvSpPr>
          <p:cNvPr id="12" name="Oval 11">
            <a:extLst>
              <a:ext uri="{FF2B5EF4-FFF2-40B4-BE49-F238E27FC236}">
                <a16:creationId xmlns:a16="http://schemas.microsoft.com/office/drawing/2014/main" id="{2BE8E104-E164-5664-3E1A-7C3C14FBC2B8}"/>
              </a:ext>
            </a:extLst>
          </p:cNvPr>
          <p:cNvSpPr/>
          <p:nvPr/>
        </p:nvSpPr>
        <p:spPr>
          <a:xfrm>
            <a:off x="7112672" y="3942206"/>
            <a:ext cx="2408264" cy="858733"/>
          </a:xfrm>
          <a:prstGeom prst="ellipse">
            <a:avLst/>
          </a:prstGeom>
          <a:solidFill>
            <a:schemeClr val="accent3">
              <a:lumMod val="75000"/>
            </a:schemeClr>
          </a:solidFill>
          <a:ln w="38100">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Transparency</a:t>
            </a:r>
          </a:p>
        </p:txBody>
      </p:sp>
      <p:sp>
        <p:nvSpPr>
          <p:cNvPr id="13" name="Oval 12">
            <a:extLst>
              <a:ext uri="{FF2B5EF4-FFF2-40B4-BE49-F238E27FC236}">
                <a16:creationId xmlns:a16="http://schemas.microsoft.com/office/drawing/2014/main" id="{521E172C-5765-F327-9702-F77FECA487E6}"/>
              </a:ext>
            </a:extLst>
          </p:cNvPr>
          <p:cNvSpPr/>
          <p:nvPr/>
        </p:nvSpPr>
        <p:spPr>
          <a:xfrm>
            <a:off x="8324189" y="2908364"/>
            <a:ext cx="2408264" cy="858733"/>
          </a:xfrm>
          <a:prstGeom prst="ellipse">
            <a:avLst/>
          </a:prstGeom>
          <a:solidFill>
            <a:schemeClr val="accent2"/>
          </a:solidFill>
          <a:ln w="38100">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Privacy</a:t>
            </a:r>
          </a:p>
        </p:txBody>
      </p:sp>
      <p:cxnSp>
        <p:nvCxnSpPr>
          <p:cNvPr id="15" name="Straight Arrow Connector 14">
            <a:extLst>
              <a:ext uri="{FF2B5EF4-FFF2-40B4-BE49-F238E27FC236}">
                <a16:creationId xmlns:a16="http://schemas.microsoft.com/office/drawing/2014/main" id="{E2E51447-CB08-1888-8BDD-CB372E44369C}"/>
              </a:ext>
            </a:extLst>
          </p:cNvPr>
          <p:cNvCxnSpPr>
            <a:endCxn id="10" idx="7"/>
          </p:cNvCxnSpPr>
          <p:nvPr/>
        </p:nvCxnSpPr>
        <p:spPr>
          <a:xfrm flipH="1">
            <a:off x="2892232" y="2717223"/>
            <a:ext cx="352682" cy="3194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07552D-5368-3AFC-171F-2E060C624207}"/>
              </a:ext>
            </a:extLst>
          </p:cNvPr>
          <p:cNvCxnSpPr>
            <a:cxnSpLocks/>
            <a:endCxn id="9" idx="0"/>
          </p:cNvCxnSpPr>
          <p:nvPr/>
        </p:nvCxnSpPr>
        <p:spPr>
          <a:xfrm flipH="1">
            <a:off x="3383688" y="2717223"/>
            <a:ext cx="1029129" cy="1224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E00E79F-80C4-3E64-CE5E-D2681B6174F8}"/>
              </a:ext>
            </a:extLst>
          </p:cNvPr>
          <p:cNvCxnSpPr>
            <a:cxnSpLocks/>
            <a:stCxn id="7" idx="2"/>
            <a:endCxn id="11" idx="0"/>
          </p:cNvCxnSpPr>
          <p:nvPr/>
        </p:nvCxnSpPr>
        <p:spPr>
          <a:xfrm>
            <a:off x="5850246" y="2717223"/>
            <a:ext cx="0" cy="1654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FFD9E8-09EA-687D-7F45-CBE827FD996A}"/>
              </a:ext>
            </a:extLst>
          </p:cNvPr>
          <p:cNvCxnSpPr>
            <a:cxnSpLocks/>
            <a:endCxn id="12" idx="0"/>
          </p:cNvCxnSpPr>
          <p:nvPr/>
        </p:nvCxnSpPr>
        <p:spPr>
          <a:xfrm>
            <a:off x="7140541" y="2717223"/>
            <a:ext cx="1176263" cy="1224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C518B1-AE84-AA92-85E1-443952DB27C9}"/>
              </a:ext>
            </a:extLst>
          </p:cNvPr>
          <p:cNvCxnSpPr>
            <a:cxnSpLocks/>
            <a:endCxn id="13" idx="1"/>
          </p:cNvCxnSpPr>
          <p:nvPr/>
        </p:nvCxnSpPr>
        <p:spPr>
          <a:xfrm>
            <a:off x="8373820" y="2717223"/>
            <a:ext cx="303051" cy="3169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4DC494-0052-2D13-BF0A-9582522C3EDA}"/>
              </a:ext>
            </a:extLst>
          </p:cNvPr>
          <p:cNvPicPr>
            <a:picLocks noChangeAspect="1"/>
          </p:cNvPicPr>
          <p:nvPr/>
        </p:nvPicPr>
        <p:blipFill rotWithShape="1">
          <a:blip r:embed="rId2"/>
          <a:srcRect t="12454" b="26404"/>
          <a:stretch/>
        </p:blipFill>
        <p:spPr>
          <a:xfrm>
            <a:off x="8237668" y="5349476"/>
            <a:ext cx="3580750" cy="12318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a:extLst>
              <a:ext uri="{FF2B5EF4-FFF2-40B4-BE49-F238E27FC236}">
                <a16:creationId xmlns:a16="http://schemas.microsoft.com/office/drawing/2014/main" id="{EE9517C2-04E5-1AD5-F7A7-9AAF6C77DE1D}"/>
              </a:ext>
            </a:extLst>
          </p:cNvPr>
          <p:cNvPicPr>
            <a:picLocks noChangeAspect="1"/>
          </p:cNvPicPr>
          <p:nvPr/>
        </p:nvPicPr>
        <p:blipFill>
          <a:blip r:embed="rId3"/>
          <a:stretch>
            <a:fillRect/>
          </a:stretch>
        </p:blipFill>
        <p:spPr>
          <a:xfrm>
            <a:off x="-162926" y="4585754"/>
            <a:ext cx="3258937" cy="2171776"/>
          </a:xfrm>
          <a:prstGeom prst="rect">
            <a:avLst/>
          </a:prstGeom>
        </p:spPr>
      </p:pic>
    </p:spTree>
    <p:extLst>
      <p:ext uri="{BB962C8B-B14F-4D97-AF65-F5344CB8AC3E}">
        <p14:creationId xmlns:p14="http://schemas.microsoft.com/office/powerpoint/2010/main" val="3974491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5496"/>
                </a:solidFill>
                <a:cs typeface="Calibri" panose="020F0502020204030204" pitchFamily="34" charset="0"/>
              </a:rPr>
              <a:t>How do we Adopt AI Responsibly?</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488364" y="1498083"/>
            <a:ext cx="8781130" cy="4765804"/>
          </a:xfrm>
        </p:spPr>
        <p:txBody>
          <a:bodyPr>
            <a:normAutofit lnSpcReduction="10000"/>
          </a:bodyPr>
          <a:lstStyle/>
          <a:p>
            <a:pPr>
              <a:buClr>
                <a:srgbClr val="005496"/>
              </a:buClr>
            </a:pPr>
            <a:r>
              <a:rPr lang="en-US" sz="2400" b="1" dirty="0">
                <a:solidFill>
                  <a:srgbClr val="005496"/>
                </a:solidFill>
              </a:rPr>
              <a:t>Explainability:</a:t>
            </a:r>
          </a:p>
          <a:p>
            <a:pPr lvl="1">
              <a:buClr>
                <a:srgbClr val="005496"/>
              </a:buClr>
            </a:pPr>
            <a:r>
              <a:rPr lang="en-US" sz="2200" dirty="0">
                <a:solidFill>
                  <a:schemeClr val="tx1"/>
                </a:solidFill>
              </a:rPr>
              <a:t>AI should have a clearly defined method and algorithm that is detailed to the user. In addition to ethical “</a:t>
            </a:r>
            <a:r>
              <a:rPr lang="en-US" sz="2200" u="sng" dirty="0">
                <a:solidFill>
                  <a:srgbClr val="FF7823"/>
                </a:solidFill>
              </a:rPr>
              <a:t>data lineage</a:t>
            </a:r>
            <a:r>
              <a:rPr lang="en-US" sz="2200" dirty="0">
                <a:solidFill>
                  <a:schemeClr val="tx1"/>
                </a:solidFill>
              </a:rPr>
              <a:t>”.</a:t>
            </a:r>
          </a:p>
          <a:p>
            <a:pPr lvl="1">
              <a:buClr>
                <a:srgbClr val="005496"/>
              </a:buClr>
            </a:pPr>
            <a:r>
              <a:rPr lang="en-US" sz="2200" dirty="0">
                <a:solidFill>
                  <a:srgbClr val="FF7823"/>
                </a:solidFill>
              </a:rPr>
              <a:t>Data Lineage </a:t>
            </a:r>
            <a:r>
              <a:rPr lang="en-US" sz="2200" dirty="0">
                <a:solidFill>
                  <a:schemeClr val="tx1"/>
                </a:solidFill>
              </a:rPr>
              <a:t>is the </a:t>
            </a:r>
            <a:r>
              <a:rPr lang="en-US" sz="2200" u="sng" dirty="0">
                <a:solidFill>
                  <a:schemeClr val="tx1"/>
                </a:solidFill>
              </a:rPr>
              <a:t>pipeline in which data travels</a:t>
            </a:r>
            <a:r>
              <a:rPr lang="en-US" sz="2200" dirty="0">
                <a:solidFill>
                  <a:schemeClr val="tx1"/>
                </a:solidFill>
              </a:rPr>
              <a:t>, it is knowledge about the data’s source, how it was manipulated and processed, as well as its end destination and use.</a:t>
            </a:r>
          </a:p>
          <a:p>
            <a:pPr lvl="1">
              <a:buClr>
                <a:srgbClr val="005496"/>
              </a:buClr>
            </a:pPr>
            <a:endParaRPr lang="en-US" sz="2200" dirty="0">
              <a:solidFill>
                <a:schemeClr val="tx1"/>
              </a:solidFill>
            </a:endParaRPr>
          </a:p>
          <a:p>
            <a:pPr>
              <a:buClr>
                <a:srgbClr val="005496"/>
              </a:buClr>
            </a:pPr>
            <a:r>
              <a:rPr lang="en-US" sz="2400" b="1" dirty="0">
                <a:solidFill>
                  <a:srgbClr val="005496"/>
                </a:solidFill>
              </a:rPr>
              <a:t>Fairness:</a:t>
            </a:r>
          </a:p>
          <a:p>
            <a:pPr lvl="1">
              <a:buClr>
                <a:srgbClr val="005496"/>
              </a:buClr>
            </a:pPr>
            <a:r>
              <a:rPr lang="en-US" sz="2200" dirty="0">
                <a:solidFill>
                  <a:schemeClr val="tx1"/>
                </a:solidFill>
              </a:rPr>
              <a:t>Ensuring that AI has no biases against underrepresented groups and </a:t>
            </a:r>
            <a:r>
              <a:rPr lang="en-US" sz="2200" u="sng" dirty="0">
                <a:solidFill>
                  <a:schemeClr val="tx1"/>
                </a:solidFill>
              </a:rPr>
              <a:t>individuals within a system are treated equally</a:t>
            </a:r>
            <a:r>
              <a:rPr lang="en-US" sz="2200" dirty="0">
                <a:solidFill>
                  <a:schemeClr val="tx1"/>
                </a:solidFill>
              </a:rPr>
              <a:t>. AI must be designed in a manner to counterbalance human biases in decision making.</a:t>
            </a:r>
          </a:p>
          <a:p>
            <a:pPr lvl="1">
              <a:buClr>
                <a:srgbClr val="005496"/>
              </a:buClr>
            </a:pPr>
            <a:endParaRPr lang="en-US" sz="2200" dirty="0">
              <a:solidFill>
                <a:schemeClr val="tx1"/>
              </a:solidFill>
            </a:endParaRPr>
          </a:p>
        </p:txBody>
      </p:sp>
      <p:pic>
        <p:nvPicPr>
          <p:cNvPr id="5" name="Picture 4">
            <a:extLst>
              <a:ext uri="{FF2B5EF4-FFF2-40B4-BE49-F238E27FC236}">
                <a16:creationId xmlns:a16="http://schemas.microsoft.com/office/drawing/2014/main" id="{89A472C4-5DF6-DEA1-A470-CC16A7299C7A}"/>
              </a:ext>
            </a:extLst>
          </p:cNvPr>
          <p:cNvPicPr>
            <a:picLocks noChangeAspect="1"/>
          </p:cNvPicPr>
          <p:nvPr/>
        </p:nvPicPr>
        <p:blipFill>
          <a:blip r:embed="rId2"/>
          <a:stretch>
            <a:fillRect/>
          </a:stretch>
        </p:blipFill>
        <p:spPr>
          <a:xfrm rot="2518326">
            <a:off x="9368912" y="1159663"/>
            <a:ext cx="1736272" cy="2455722"/>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4AF4C311-3A28-B3AA-014B-C13C9B5D0A4B}"/>
              </a:ext>
            </a:extLst>
          </p:cNvPr>
          <p:cNvPicPr>
            <a:picLocks noChangeAspect="1"/>
          </p:cNvPicPr>
          <p:nvPr/>
        </p:nvPicPr>
        <p:blipFill>
          <a:blip r:embed="rId3"/>
          <a:stretch>
            <a:fillRect/>
          </a:stretch>
        </p:blipFill>
        <p:spPr>
          <a:xfrm>
            <a:off x="9209048" y="4265456"/>
            <a:ext cx="2055999" cy="1613959"/>
          </a:xfrm>
          <a:prstGeom prst="rect">
            <a:avLst/>
          </a:prstGeom>
        </p:spPr>
      </p:pic>
    </p:spTree>
    <p:extLst>
      <p:ext uri="{BB962C8B-B14F-4D97-AF65-F5344CB8AC3E}">
        <p14:creationId xmlns:p14="http://schemas.microsoft.com/office/powerpoint/2010/main" val="212482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EE9D-5ACA-9081-CB34-49F7B84A0A1D}"/>
              </a:ext>
            </a:extLst>
          </p:cNvPr>
          <p:cNvSpPr>
            <a:spLocks noGrp="1"/>
          </p:cNvSpPr>
          <p:nvPr>
            <p:ph type="title"/>
          </p:nvPr>
        </p:nvSpPr>
        <p:spPr>
          <a:xfrm>
            <a:off x="677334" y="609600"/>
            <a:ext cx="8781130" cy="767137"/>
          </a:xfrm>
        </p:spPr>
        <p:txBody>
          <a:bodyPr>
            <a:normAutofit/>
          </a:bodyPr>
          <a:lstStyle/>
          <a:p>
            <a:r>
              <a:rPr lang="en-US" b="1" dirty="0">
                <a:solidFill>
                  <a:srgbClr val="005496"/>
                </a:solidFill>
                <a:cs typeface="Calibri" panose="020F0502020204030204" pitchFamily="34" charset="0"/>
              </a:rPr>
              <a:t>How do we Adopt AI Responsibly?</a:t>
            </a:r>
          </a:p>
        </p:txBody>
      </p:sp>
      <p:sp>
        <p:nvSpPr>
          <p:cNvPr id="3" name="Content Placeholder 2">
            <a:extLst>
              <a:ext uri="{FF2B5EF4-FFF2-40B4-BE49-F238E27FC236}">
                <a16:creationId xmlns:a16="http://schemas.microsoft.com/office/drawing/2014/main" id="{92606251-8F82-D63F-5ABF-E4C9C1C9C1EA}"/>
              </a:ext>
            </a:extLst>
          </p:cNvPr>
          <p:cNvSpPr>
            <a:spLocks noGrp="1"/>
          </p:cNvSpPr>
          <p:nvPr>
            <p:ph idx="1"/>
          </p:nvPr>
        </p:nvSpPr>
        <p:spPr>
          <a:xfrm>
            <a:off x="410204" y="1625560"/>
            <a:ext cx="8084091" cy="4440664"/>
          </a:xfrm>
        </p:spPr>
        <p:txBody>
          <a:bodyPr>
            <a:normAutofit/>
          </a:bodyPr>
          <a:lstStyle/>
          <a:p>
            <a:pPr>
              <a:buClr>
                <a:srgbClr val="005496"/>
              </a:buClr>
            </a:pPr>
            <a:r>
              <a:rPr lang="en-US" sz="2400" b="1" dirty="0">
                <a:solidFill>
                  <a:srgbClr val="005496"/>
                </a:solidFill>
              </a:rPr>
              <a:t>Robustness:</a:t>
            </a:r>
          </a:p>
          <a:p>
            <a:pPr lvl="1">
              <a:buClr>
                <a:srgbClr val="005496"/>
              </a:buClr>
            </a:pPr>
            <a:r>
              <a:rPr lang="en-US" sz="2200" dirty="0">
                <a:solidFill>
                  <a:schemeClr val="tx1"/>
                </a:solidFill>
              </a:rPr>
              <a:t>The risk of data breaches should be minimized, and </a:t>
            </a:r>
            <a:r>
              <a:rPr lang="en-US" sz="2200" u="sng" dirty="0">
                <a:solidFill>
                  <a:schemeClr val="tx1"/>
                </a:solidFill>
              </a:rPr>
              <a:t>information should be secure</a:t>
            </a:r>
            <a:r>
              <a:rPr lang="en-US" sz="2200" dirty="0">
                <a:solidFill>
                  <a:schemeClr val="tx1"/>
                </a:solidFill>
              </a:rPr>
              <a:t>. It should be of utmost importance that results are not tampered with and </a:t>
            </a:r>
            <a:r>
              <a:rPr lang="en-US" sz="2200" u="sng" dirty="0">
                <a:solidFill>
                  <a:schemeClr val="tx1"/>
                </a:solidFill>
              </a:rPr>
              <a:t>biases are not able to be introduced</a:t>
            </a:r>
            <a:r>
              <a:rPr lang="en-US" sz="2200" dirty="0">
                <a:solidFill>
                  <a:schemeClr val="tx1"/>
                </a:solidFill>
              </a:rPr>
              <a:t> into the algorithm.</a:t>
            </a:r>
          </a:p>
          <a:p>
            <a:pPr>
              <a:buClr>
                <a:srgbClr val="005496"/>
              </a:buClr>
            </a:pPr>
            <a:endParaRPr lang="en-US" sz="2400" b="1" dirty="0">
              <a:solidFill>
                <a:srgbClr val="005496"/>
              </a:solidFill>
            </a:endParaRPr>
          </a:p>
          <a:p>
            <a:pPr>
              <a:buClr>
                <a:srgbClr val="005496"/>
              </a:buClr>
            </a:pPr>
            <a:r>
              <a:rPr lang="en-US" sz="2400" b="1" dirty="0">
                <a:solidFill>
                  <a:srgbClr val="005496"/>
                </a:solidFill>
              </a:rPr>
              <a:t>Transparency:</a:t>
            </a:r>
          </a:p>
          <a:p>
            <a:pPr lvl="1">
              <a:buClr>
                <a:srgbClr val="005496"/>
              </a:buClr>
            </a:pPr>
            <a:r>
              <a:rPr lang="en-US" sz="2200" dirty="0">
                <a:solidFill>
                  <a:schemeClr val="tx1"/>
                </a:solidFill>
              </a:rPr>
              <a:t>Tools used by creators for governing AI and their training/creation should be observable by users to </a:t>
            </a:r>
            <a:r>
              <a:rPr lang="en-US" sz="2200" u="sng" dirty="0">
                <a:solidFill>
                  <a:schemeClr val="tx1"/>
                </a:solidFill>
              </a:rPr>
              <a:t>understand the limitations and capabilities</a:t>
            </a:r>
            <a:r>
              <a:rPr lang="en-US" sz="2200" dirty="0">
                <a:solidFill>
                  <a:schemeClr val="tx1"/>
                </a:solidFill>
              </a:rPr>
              <a:t> of the application as well as its life cycle.</a:t>
            </a:r>
          </a:p>
          <a:p>
            <a:pPr lvl="1">
              <a:buClr>
                <a:srgbClr val="005496"/>
              </a:buClr>
            </a:pPr>
            <a:endParaRPr lang="en-US" sz="2200" dirty="0">
              <a:solidFill>
                <a:schemeClr val="tx1"/>
              </a:solidFill>
            </a:endParaRPr>
          </a:p>
        </p:txBody>
      </p:sp>
      <p:pic>
        <p:nvPicPr>
          <p:cNvPr id="1026" name="Picture 2">
            <a:extLst>
              <a:ext uri="{FF2B5EF4-FFF2-40B4-BE49-F238E27FC236}">
                <a16:creationId xmlns:a16="http://schemas.microsoft.com/office/drawing/2014/main" id="{28B11F93-918F-3F42-129D-D54CC6C9C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257" y="4412113"/>
            <a:ext cx="2481549" cy="16541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Safe Box Royalty Free Stock SVG Vector and Clip Art">
            <a:extLst>
              <a:ext uri="{FF2B5EF4-FFF2-40B4-BE49-F238E27FC236}">
                <a16:creationId xmlns:a16="http://schemas.microsoft.com/office/drawing/2014/main" id="{A9CE9A26-9D16-BD03-488B-8749A9748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827" y="1841039"/>
            <a:ext cx="1836411" cy="18364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90158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b20e136-21a0-4508-926b-2762313eb9f3">
      <Terms xmlns="http://schemas.microsoft.com/office/infopath/2007/PartnerControls"/>
    </lcf76f155ced4ddcb4097134ff3c332f>
    <TaxCatchAll xmlns="39b7f2e4-d5db-4fb5-a652-1a14630ee8e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14FBB91A2D4E448317DF2B29665D4B" ma:contentTypeVersion="11" ma:contentTypeDescription="Create a new document." ma:contentTypeScope="" ma:versionID="ce03b11ddeb70d4e29f6e0f2f08a57c2">
  <xsd:schema xmlns:xsd="http://www.w3.org/2001/XMLSchema" xmlns:xs="http://www.w3.org/2001/XMLSchema" xmlns:p="http://schemas.microsoft.com/office/2006/metadata/properties" xmlns:ns2="db20e136-21a0-4508-926b-2762313eb9f3" xmlns:ns3="39b7f2e4-d5db-4fb5-a652-1a14630ee8ec" targetNamespace="http://schemas.microsoft.com/office/2006/metadata/properties" ma:root="true" ma:fieldsID="f79f64c1950696ee1e11e35af4f9a3e4" ns2:_="" ns3:_="">
    <xsd:import namespace="db20e136-21a0-4508-926b-2762313eb9f3"/>
    <xsd:import namespace="39b7f2e4-d5db-4fb5-a652-1a14630ee8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20e136-21a0-4508-926b-2762313eb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b7f2e4-d5db-4fb5-a652-1a14630ee8e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119839-3091-4340-a39e-8349216a988c}" ma:internalName="TaxCatchAll" ma:showField="CatchAllData" ma:web="39b7f2e4-d5db-4fb5-a652-1a14630ee8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575951-98B9-4AB8-9803-E24B5C8F2398}">
  <ds:schemaRefs>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dcmitype/"/>
    <ds:schemaRef ds:uri="307a73cc-8f40-41d3-a9e4-7e375d328d4e"/>
    <ds:schemaRef ds:uri="http://www.w3.org/XML/1998/namespace"/>
  </ds:schemaRefs>
</ds:datastoreItem>
</file>

<file path=customXml/itemProps2.xml><?xml version="1.0" encoding="utf-8"?>
<ds:datastoreItem xmlns:ds="http://schemas.openxmlformats.org/officeDocument/2006/customXml" ds:itemID="{454B6DBC-9503-4799-9C48-426BB1F3244B}"/>
</file>

<file path=customXml/itemProps3.xml><?xml version="1.0" encoding="utf-8"?>
<ds:datastoreItem xmlns:ds="http://schemas.openxmlformats.org/officeDocument/2006/customXml" ds:itemID="{443FD9C4-0D52-4F97-9CB5-9838BBBFE0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1059</TotalTime>
  <Words>1132</Words>
  <Application>Microsoft Macintosh PowerPoint</Application>
  <PresentationFormat>Widescreen</PresentationFormat>
  <Paragraphs>89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Arial</vt:lpstr>
      <vt:lpstr>Calibri</vt:lpstr>
      <vt:lpstr>Trebuchet MS</vt:lpstr>
      <vt:lpstr>Wingdings 3</vt:lpstr>
      <vt:lpstr>WordVisi_MSFontService</vt:lpstr>
      <vt:lpstr>Facet</vt:lpstr>
      <vt:lpstr>AI Section 6: Ethics in AI - Part I: Responsibility in AI </vt:lpstr>
      <vt:lpstr>What Damage Can Irresponsible AI Cause?</vt:lpstr>
      <vt:lpstr>What are the Ethical Concerns of AI?</vt:lpstr>
      <vt:lpstr>What are the Ethical Concerns of AI?</vt:lpstr>
      <vt:lpstr>What are the Ethical Concerns of AI?</vt:lpstr>
      <vt:lpstr>How Would You Address These Ethical Concerns?</vt:lpstr>
      <vt:lpstr>How do we Adopt AI Responsibly?</vt:lpstr>
      <vt:lpstr>How do we Adopt AI Responsibly?</vt:lpstr>
      <vt:lpstr>How do we Adopt AI Responsibly?</vt:lpstr>
      <vt:lpstr>How do we Adopt AI Responsibly?</vt:lpstr>
      <vt:lpstr>Real World Ethical Dilemmas</vt:lpstr>
      <vt:lpstr>Dilemma 1: Medical Records Leaked</vt:lpstr>
      <vt:lpstr>Dilemma 2: Chatbot Bias and Discrimination </vt:lpstr>
      <vt:lpstr>Dilemma 3: Self-Driving Car Accidents </vt:lpstr>
      <vt:lpstr>Looking into the Future of Human and AI Interaction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Langham, Sarah L.</cp:lastModifiedBy>
  <cp:revision>4</cp:revision>
  <dcterms:created xsi:type="dcterms:W3CDTF">2023-06-07T17:37:39Z</dcterms:created>
  <dcterms:modified xsi:type="dcterms:W3CDTF">2024-06-22T17:25:53Z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0x010100BFF553F63398B94FA37581B9AA96D09C</vt:lpwstr>
  </property>
</Properties>
</file>